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2400" y="-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10/21/11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10/21/11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47683"/>
            <a:ext cx="7315200" cy="6212743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790" y="155985"/>
            <a:ext cx="5333810" cy="3890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647" y="4271939"/>
            <a:ext cx="4698102" cy="2452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195" y="155985"/>
            <a:ext cx="20638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 Lab</a:t>
            </a:r>
          </a:p>
          <a:p>
            <a:r>
              <a:rPr lang="en-US" dirty="0" smtClean="0"/>
              <a:t>Result</a:t>
            </a:r>
          </a:p>
          <a:p>
            <a:endParaRPr lang="en-US" dirty="0"/>
          </a:p>
          <a:p>
            <a:r>
              <a:rPr lang="en-US" dirty="0" err="1" smtClean="0"/>
              <a:t>dvz</a:t>
            </a:r>
            <a:r>
              <a:rPr lang="en-US" dirty="0" smtClean="0"/>
              <a:t>=2e-6 m/s/</a:t>
            </a:r>
            <a:r>
              <a:rPr lang="en-US" dirty="0" err="1" smtClean="0"/>
              <a:t>rtHz</a:t>
            </a:r>
            <a:endParaRPr lang="en-US" dirty="0" smtClean="0"/>
          </a:p>
          <a:p>
            <a:r>
              <a:rPr lang="en-US" dirty="0" err="1" smtClean="0"/>
              <a:t>df</a:t>
            </a:r>
            <a:r>
              <a:rPr lang="en-US" dirty="0" smtClean="0"/>
              <a:t>=80Hz/</a:t>
            </a:r>
            <a:r>
              <a:rPr lang="en-US" dirty="0" err="1" smtClean="0"/>
              <a:t>rtHz</a:t>
            </a:r>
            <a:endParaRPr lang="en-US" dirty="0" smtClean="0"/>
          </a:p>
          <a:p>
            <a:r>
              <a:rPr lang="en-US" dirty="0" smtClean="0"/>
              <a:t>(@28Hz)</a:t>
            </a:r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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df</a:t>
            </a:r>
            <a:r>
              <a:rPr lang="en-US" dirty="0" smtClean="0"/>
              <a:t>/f)/g=7e-9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0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9" y="183394"/>
            <a:ext cx="7315200" cy="621274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Spherical reference cavities for frequency stabilization of lasers in non-laboratory </a:t>
            </a:r>
            <a:r>
              <a:rPr lang="en-US" dirty="0" smtClean="0"/>
              <a:t>environments</a:t>
            </a:r>
          </a:p>
          <a:p>
            <a:r>
              <a:rPr lang="en-US" dirty="0"/>
              <a:t>Vol. 19, No. 4 / OPTICS EXPRESS 3471</a:t>
            </a:r>
          </a:p>
          <a:p>
            <a:r>
              <a:rPr lang="en-US" dirty="0"/>
              <a:t>David R. </a:t>
            </a:r>
            <a:r>
              <a:rPr lang="en-US" dirty="0" err="1"/>
              <a:t>Leibrandt</a:t>
            </a:r>
            <a:r>
              <a:rPr lang="en-US" dirty="0"/>
              <a:t>,* Michael J. Thorpe, Mark </a:t>
            </a:r>
            <a:r>
              <a:rPr lang="en-US" dirty="0" err="1"/>
              <a:t>Notcutt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Robert </a:t>
            </a:r>
            <a:r>
              <a:rPr lang="en-US" dirty="0"/>
              <a:t>E. </a:t>
            </a:r>
            <a:r>
              <a:rPr lang="en-US" dirty="0" err="1"/>
              <a:t>Drullinger</a:t>
            </a:r>
            <a:r>
              <a:rPr lang="en-US" dirty="0"/>
              <a:t>, Till </a:t>
            </a:r>
            <a:r>
              <a:rPr lang="en-US" dirty="0" err="1"/>
              <a:t>Rosenband</a:t>
            </a:r>
            <a:r>
              <a:rPr lang="en-US" dirty="0"/>
              <a:t>, and James C. </a:t>
            </a:r>
            <a:r>
              <a:rPr lang="en-US" dirty="0" err="1"/>
              <a:t>Bergquist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72857" y="5481307"/>
            <a:ext cx="25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df</a:t>
            </a:r>
            <a:r>
              <a:rPr lang="en-US" dirty="0" smtClean="0"/>
              <a:t>/f)/g = 4e-11 ~ 3e-10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2" y="1994677"/>
            <a:ext cx="4665738" cy="228607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8" y="4280755"/>
            <a:ext cx="3862009" cy="26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9" y="183394"/>
            <a:ext cx="7315200" cy="6212743"/>
          </a:xfrm>
        </p:spPr>
        <p:txBody>
          <a:bodyPr/>
          <a:lstStyle/>
          <a:p>
            <a:r>
              <a:rPr lang="en-US" dirty="0"/>
              <a:t>Field-test of a robust, portable, frequency-stable laser</a:t>
            </a:r>
          </a:p>
          <a:p>
            <a:r>
              <a:rPr lang="en-US" dirty="0"/>
              <a:t>David R. </a:t>
            </a:r>
            <a:r>
              <a:rPr lang="en-US" dirty="0" err="1"/>
              <a:t>Leibrandt</a:t>
            </a:r>
            <a:r>
              <a:rPr lang="en-US" dirty="0"/>
              <a:t>,* Michael J. Thorpe, James C. </a:t>
            </a:r>
            <a:r>
              <a:rPr lang="en-US" dirty="0" err="1"/>
              <a:t>Bergquist</a:t>
            </a:r>
            <a:r>
              <a:rPr lang="en-US" dirty="0"/>
              <a:t>, and Till </a:t>
            </a:r>
            <a:r>
              <a:rPr lang="en-US" dirty="0" err="1" smtClean="0"/>
              <a:t>Rosenband</a:t>
            </a:r>
            <a:endParaRPr lang="en-US" dirty="0" smtClean="0"/>
          </a:p>
          <a:p>
            <a:r>
              <a:rPr lang="en-US" dirty="0" smtClean="0"/>
              <a:t>Vol</a:t>
            </a:r>
            <a:r>
              <a:rPr lang="en-US" dirty="0"/>
              <a:t>. 19, No. 11 / OPTICS EXPRESS </a:t>
            </a:r>
            <a:r>
              <a:rPr lang="en-US" dirty="0" smtClean="0"/>
              <a:t>10278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142" y="5481307"/>
            <a:ext cx="3305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df</a:t>
            </a:r>
            <a:r>
              <a:rPr lang="en-US" dirty="0" smtClean="0"/>
              <a:t>/f)/g = 4.0/16</a:t>
            </a:r>
            <a:r>
              <a:rPr lang="en-US" dirty="0"/>
              <a:t>/</a:t>
            </a:r>
            <a:r>
              <a:rPr lang="en-US" dirty="0" smtClean="0"/>
              <a:t>31 </a:t>
            </a:r>
            <a:r>
              <a:rPr lang="en-US" dirty="0"/>
              <a:t>× 10−</a:t>
            </a:r>
            <a:r>
              <a:rPr lang="en-US" dirty="0" smtClean="0"/>
              <a:t>11 /g </a:t>
            </a:r>
          </a:p>
          <a:p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/>
              <a:t>active feed-</a:t>
            </a:r>
            <a:r>
              <a:rPr lang="en-US" dirty="0" smtClean="0"/>
              <a:t>forward</a:t>
            </a:r>
          </a:p>
          <a:p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/f)/g = </a:t>
            </a:r>
            <a:r>
              <a:rPr lang="en-US" dirty="0" smtClean="0"/>
              <a:t>1.1/0</a:t>
            </a:r>
            <a:r>
              <a:rPr lang="en-US" dirty="0"/>
              <a:t>.</a:t>
            </a:r>
            <a:r>
              <a:rPr lang="en-US" dirty="0" smtClean="0"/>
              <a:t>6/0</a:t>
            </a:r>
            <a:r>
              <a:rPr lang="en-US" dirty="0"/>
              <a:t>.</a:t>
            </a:r>
            <a:r>
              <a:rPr lang="en-US" dirty="0" smtClean="0"/>
              <a:t>4 </a:t>
            </a:r>
            <a:r>
              <a:rPr lang="en-US" dirty="0"/>
              <a:t>× 10−</a:t>
            </a:r>
            <a:r>
              <a:rPr lang="en-US" dirty="0" smtClean="0"/>
              <a:t>11/g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3" y="1788883"/>
            <a:ext cx="3583289" cy="35537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299" y="1788883"/>
            <a:ext cx="3828748" cy="48672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7529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9" y="183394"/>
            <a:ext cx="7315200" cy="6212743"/>
          </a:xfrm>
        </p:spPr>
        <p:txBody>
          <a:bodyPr/>
          <a:lstStyle/>
          <a:p>
            <a:r>
              <a:rPr lang="en-US" dirty="0"/>
              <a:t>Force-insensitive optical cavity</a:t>
            </a:r>
          </a:p>
          <a:p>
            <a:r>
              <a:rPr lang="en-US" dirty="0"/>
              <a:t>Stephen Webster* and Patrick Gill</a:t>
            </a:r>
            <a:endParaRPr lang="en-US" dirty="0" smtClean="0"/>
          </a:p>
          <a:p>
            <a:r>
              <a:rPr lang="en-US" dirty="0"/>
              <a:t>OPTICS LETTERS / Vol. 36, No. 18 / </a:t>
            </a:r>
            <a:r>
              <a:rPr lang="en-US" dirty="0" smtClean="0"/>
              <a:t>3572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15962"/>
            <a:ext cx="6997700" cy="49149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7492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9" y="183395"/>
            <a:ext cx="7315200" cy="11107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(d</a:t>
            </a:r>
            <a:r>
              <a:rPr lang="is-IS" dirty="0" smtClean="0"/>
              <a:t>f/f)/g = 2.45/0.21/0.01 </a:t>
            </a:r>
            <a:r>
              <a:rPr lang="is-IS" dirty="0"/>
              <a:t>× 10−</a:t>
            </a:r>
            <a:r>
              <a:rPr lang="is-IS" dirty="0" smtClean="0"/>
              <a:t>11 /g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3" y="580572"/>
            <a:ext cx="6056690" cy="498391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46928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9" y="183394"/>
            <a:ext cx="7315200" cy="6212743"/>
          </a:xfrm>
        </p:spPr>
        <p:txBody>
          <a:bodyPr/>
          <a:lstStyle/>
          <a:p>
            <a:r>
              <a:rPr lang="en-US" dirty="0"/>
              <a:t>PHYSICAL REVIEW A 74, 053801 </a:t>
            </a:r>
            <a:r>
              <a:rPr lang="en-US" dirty="0" smtClean="0"/>
              <a:t>(2006)</a:t>
            </a:r>
            <a:endParaRPr lang="en-US" dirty="0"/>
          </a:p>
          <a:p>
            <a:r>
              <a:rPr lang="en-US" dirty="0" smtClean="0"/>
              <a:t>Vibration</a:t>
            </a:r>
            <a:r>
              <a:rPr lang="en-US" dirty="0"/>
              <a:t>-induced elastic deformation of Fabry-Perot cavities</a:t>
            </a:r>
          </a:p>
          <a:p>
            <a:r>
              <a:rPr lang="en-US" dirty="0" err="1"/>
              <a:t>Lisheng</a:t>
            </a:r>
            <a:r>
              <a:rPr lang="en-US" dirty="0"/>
              <a:t> Chen,* John L. Hall, and Jun </a:t>
            </a:r>
            <a:r>
              <a:rPr lang="en-US" dirty="0" smtClean="0"/>
              <a:t>Ye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Tao </a:t>
            </a:r>
            <a:r>
              <a:rPr lang="en-US" dirty="0"/>
              <a:t>Yang, </a:t>
            </a:r>
            <a:r>
              <a:rPr lang="en-US" dirty="0" err="1"/>
              <a:t>Erjun</a:t>
            </a:r>
            <a:r>
              <a:rPr lang="en-US" dirty="0"/>
              <a:t> </a:t>
            </a:r>
            <a:r>
              <a:rPr lang="en-US" dirty="0" err="1"/>
              <a:t>Zang</a:t>
            </a:r>
            <a:r>
              <a:rPr lang="en-US" dirty="0"/>
              <a:t>, and </a:t>
            </a:r>
            <a:r>
              <a:rPr lang="en-US" dirty="0" err="1"/>
              <a:t>Tianchu</a:t>
            </a:r>
            <a:r>
              <a:rPr lang="en-US" dirty="0"/>
              <a:t> </a:t>
            </a:r>
            <a:r>
              <a:rPr lang="en-US" dirty="0" err="1"/>
              <a:t>Li</a:t>
            </a:r>
            <a:r>
              <a:rPr lang="en-US" dirty="0" err="1" smtClean="0"/>
              <a:t>David</a:t>
            </a:r>
            <a:r>
              <a:rPr lang="en-US" dirty="0" smtClean="0"/>
              <a:t> </a:t>
            </a:r>
            <a:r>
              <a:rPr lang="en-US" dirty="0"/>
              <a:t>R. </a:t>
            </a:r>
            <a:r>
              <a:rPr lang="en-US" dirty="0" err="1"/>
              <a:t>Leibrandt</a:t>
            </a:r>
            <a:r>
              <a:rPr lang="en-US" dirty="0"/>
              <a:t>,* Michael J. Thorpe, James C. </a:t>
            </a:r>
            <a:r>
              <a:rPr lang="en-US" dirty="0" err="1"/>
              <a:t>Bergquist</a:t>
            </a:r>
            <a:r>
              <a:rPr lang="en-US" dirty="0"/>
              <a:t>, and Till </a:t>
            </a:r>
            <a:r>
              <a:rPr lang="en-US" dirty="0" err="1" smtClean="0"/>
              <a:t>Rosenband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00761" y="5493444"/>
            <a:ext cx="228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df</a:t>
            </a:r>
            <a:r>
              <a:rPr lang="en-US" dirty="0" smtClean="0"/>
              <a:t>/f)/g = 2 × 10−9 /g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90" y="2168071"/>
            <a:ext cx="3314700" cy="3683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447" y="2168071"/>
            <a:ext cx="4740123" cy="263340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685" y="4801473"/>
            <a:ext cx="2489200" cy="18923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7874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9" y="183394"/>
            <a:ext cx="7315200" cy="6212743"/>
          </a:xfrm>
        </p:spPr>
        <p:txBody>
          <a:bodyPr/>
          <a:lstStyle/>
          <a:p>
            <a:r>
              <a:rPr lang="en-US" dirty="0"/>
              <a:t>PHYSICAL REVIEW A 74, 053801 </a:t>
            </a:r>
            <a:r>
              <a:rPr lang="en-US" dirty="0" smtClean="0"/>
              <a:t>(2006)</a:t>
            </a:r>
            <a:endParaRPr lang="en-US" dirty="0"/>
          </a:p>
          <a:p>
            <a:r>
              <a:rPr lang="en-US" dirty="0" smtClean="0"/>
              <a:t>Vibration</a:t>
            </a:r>
            <a:r>
              <a:rPr lang="en-US" dirty="0"/>
              <a:t>-induced elastic deformation of Fabry-Perot cavities</a:t>
            </a:r>
          </a:p>
          <a:p>
            <a:r>
              <a:rPr lang="en-US" dirty="0" err="1"/>
              <a:t>Lisheng</a:t>
            </a:r>
            <a:r>
              <a:rPr lang="en-US" dirty="0"/>
              <a:t> Chen,* John L. Hall, and Jun </a:t>
            </a:r>
            <a:r>
              <a:rPr lang="en-US" dirty="0" smtClean="0"/>
              <a:t>Ye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Tao </a:t>
            </a:r>
            <a:r>
              <a:rPr lang="en-US" dirty="0"/>
              <a:t>Yang, </a:t>
            </a:r>
            <a:r>
              <a:rPr lang="en-US" dirty="0" err="1"/>
              <a:t>Erjun</a:t>
            </a:r>
            <a:r>
              <a:rPr lang="en-US" dirty="0"/>
              <a:t> </a:t>
            </a:r>
            <a:r>
              <a:rPr lang="en-US" dirty="0" err="1"/>
              <a:t>Zang</a:t>
            </a:r>
            <a:r>
              <a:rPr lang="en-US" dirty="0"/>
              <a:t>, and </a:t>
            </a:r>
            <a:r>
              <a:rPr lang="en-US" dirty="0" err="1"/>
              <a:t>Tianchu</a:t>
            </a:r>
            <a:r>
              <a:rPr lang="en-US" dirty="0"/>
              <a:t> </a:t>
            </a:r>
            <a:r>
              <a:rPr lang="en-US" dirty="0" err="1"/>
              <a:t>Li</a:t>
            </a:r>
            <a:r>
              <a:rPr lang="en-US" dirty="0" err="1" smtClean="0"/>
              <a:t>David</a:t>
            </a:r>
            <a:r>
              <a:rPr lang="en-US" dirty="0" smtClean="0"/>
              <a:t> </a:t>
            </a:r>
            <a:r>
              <a:rPr lang="en-US" dirty="0"/>
              <a:t>R. </a:t>
            </a:r>
            <a:r>
              <a:rPr lang="en-US" dirty="0" err="1"/>
              <a:t>Leibrandt</a:t>
            </a:r>
            <a:r>
              <a:rPr lang="en-US" dirty="0"/>
              <a:t>,* Michael J. Thorpe, James C. </a:t>
            </a:r>
            <a:r>
              <a:rPr lang="en-US" dirty="0" err="1"/>
              <a:t>Bergquist</a:t>
            </a:r>
            <a:r>
              <a:rPr lang="en-US" dirty="0"/>
              <a:t>, and Till </a:t>
            </a:r>
            <a:r>
              <a:rPr lang="en-US" dirty="0" err="1" smtClean="0"/>
              <a:t>Rosenband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623023" y="2406698"/>
            <a:ext cx="239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df</a:t>
            </a:r>
            <a:r>
              <a:rPr lang="en-US" dirty="0" smtClean="0"/>
              <a:t>/f)/g = 7 × 10−11 /g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2404533"/>
            <a:ext cx="4089400" cy="33909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917" y="3889224"/>
            <a:ext cx="4695783" cy="190620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710" y="5969000"/>
            <a:ext cx="6680200" cy="88900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2" name="Straight Arrow Connector 11"/>
          <p:cNvCxnSpPr/>
          <p:nvPr/>
        </p:nvCxnSpPr>
        <p:spPr>
          <a:xfrm>
            <a:off x="5491238" y="2776030"/>
            <a:ext cx="241906" cy="1113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5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394"/>
            <a:ext cx="7315200" cy="538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86" y="91030"/>
            <a:ext cx="8692078" cy="6212743"/>
          </a:xfrm>
        </p:spPr>
        <p:txBody>
          <a:bodyPr/>
          <a:lstStyle/>
          <a:p>
            <a:r>
              <a:rPr lang="en-US" dirty="0" smtClean="0"/>
              <a:t>Appl</a:t>
            </a:r>
            <a:r>
              <a:rPr lang="en-US" dirty="0"/>
              <a:t>. Phys. B 83, 531–536 (</a:t>
            </a:r>
            <a:r>
              <a:rPr lang="en-US" dirty="0" smtClean="0"/>
              <a:t>2006)</a:t>
            </a:r>
          </a:p>
          <a:p>
            <a:r>
              <a:rPr lang="en-US" dirty="0" smtClean="0"/>
              <a:t>Vibration</a:t>
            </a:r>
            <a:r>
              <a:rPr lang="en-US" dirty="0"/>
              <a:t>-insensitive reference </a:t>
            </a:r>
            <a:r>
              <a:rPr lang="en-US" dirty="0" smtClean="0"/>
              <a:t>cavity for </a:t>
            </a:r>
            <a:r>
              <a:rPr lang="en-US" dirty="0"/>
              <a:t>an ultra-narrow-</a:t>
            </a:r>
            <a:r>
              <a:rPr lang="en-US" dirty="0" err="1"/>
              <a:t>linewidth</a:t>
            </a:r>
            <a:r>
              <a:rPr lang="en-US" dirty="0"/>
              <a:t> </a:t>
            </a:r>
            <a:r>
              <a:rPr lang="en-US" dirty="0" smtClean="0"/>
              <a:t>laser</a:t>
            </a:r>
          </a:p>
          <a:p>
            <a:r>
              <a:rPr lang="en-US" dirty="0" smtClean="0"/>
              <a:t>T. </a:t>
            </a:r>
            <a:r>
              <a:rPr lang="en-US" dirty="0" err="1" smtClean="0"/>
              <a:t>Nazarovau</a:t>
            </a:r>
            <a:r>
              <a:rPr lang="en-US" dirty="0" smtClean="0"/>
              <a:t>, F. </a:t>
            </a:r>
            <a:r>
              <a:rPr lang="en-US" dirty="0" err="1" smtClean="0"/>
              <a:t>Riehle</a:t>
            </a:r>
            <a:r>
              <a:rPr lang="en-US" dirty="0" smtClean="0"/>
              <a:t>, U. </a:t>
            </a:r>
            <a:r>
              <a:rPr lang="en-US" dirty="0" err="1" smtClean="0"/>
              <a:t>Sterr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PHYSICAL REVIEW A 79, 053829 </a:t>
            </a:r>
            <a:r>
              <a:rPr lang="en-US" dirty="0" smtClean="0"/>
              <a:t>(2009)</a:t>
            </a:r>
          </a:p>
          <a:p>
            <a:r>
              <a:rPr lang="en-US" dirty="0" err="1" smtClean="0"/>
              <a:t>Ultrastable</a:t>
            </a:r>
            <a:r>
              <a:rPr lang="en-US" dirty="0" smtClean="0"/>
              <a:t> </a:t>
            </a:r>
            <a:r>
              <a:rPr lang="en-US" dirty="0"/>
              <a:t>lasers based on vibration insensitive cavities</a:t>
            </a:r>
          </a:p>
          <a:p>
            <a:r>
              <a:rPr lang="en-US" dirty="0"/>
              <a:t>J. </a:t>
            </a:r>
            <a:r>
              <a:rPr lang="en-US" dirty="0" err="1"/>
              <a:t>Millo</a:t>
            </a:r>
            <a:r>
              <a:rPr lang="en-US" dirty="0"/>
              <a:t>, D. V. </a:t>
            </a:r>
            <a:r>
              <a:rPr lang="en-US" dirty="0" err="1"/>
              <a:t>Magalhães</a:t>
            </a:r>
            <a:r>
              <a:rPr lang="en-US" dirty="0"/>
              <a:t>, C. </a:t>
            </a:r>
            <a:r>
              <a:rPr lang="en-US" dirty="0" err="1"/>
              <a:t>Mandache</a:t>
            </a:r>
            <a:r>
              <a:rPr lang="en-US" dirty="0"/>
              <a:t>, Y. Le Coq, E. M. L. English,* P. G. </a:t>
            </a:r>
            <a:r>
              <a:rPr lang="en-US" dirty="0" err="1"/>
              <a:t>Westergaard</a:t>
            </a:r>
            <a:r>
              <a:rPr lang="en-US" dirty="0"/>
              <a:t>, J. </a:t>
            </a:r>
            <a:r>
              <a:rPr lang="en-US" dirty="0" err="1"/>
              <a:t>Lodewyck</a:t>
            </a:r>
            <a:r>
              <a:rPr lang="en-US" dirty="0"/>
              <a:t>, S. </a:t>
            </a:r>
            <a:r>
              <a:rPr lang="en-US" dirty="0" err="1"/>
              <a:t>Bize</a:t>
            </a:r>
            <a:r>
              <a:rPr lang="en-US" dirty="0"/>
              <a:t>, P. </a:t>
            </a:r>
            <a:r>
              <a:rPr lang="en-US" dirty="0" err="1"/>
              <a:t>Lemonde</a:t>
            </a:r>
            <a:r>
              <a:rPr lang="en-US" dirty="0"/>
              <a:t>, and G. </a:t>
            </a:r>
            <a:r>
              <a:rPr lang="en-US" dirty="0" err="1"/>
              <a:t>Santarelli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853932" y="902968"/>
            <a:ext cx="375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df</a:t>
            </a:r>
            <a:r>
              <a:rPr lang="en-US" dirty="0" smtClean="0"/>
              <a:t>/f)/g = 3.0/0.32/0.24 × 10−10 /g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516091" y="1272300"/>
            <a:ext cx="242454" cy="315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81" y="1232420"/>
            <a:ext cx="3263900" cy="22098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04" y="1232420"/>
            <a:ext cx="2540000" cy="2159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0" y="1588020"/>
            <a:ext cx="3238500" cy="1498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11" y="4883730"/>
            <a:ext cx="3979463" cy="189345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564" y="5903723"/>
            <a:ext cx="5257800" cy="8001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7" name="TextBox 16"/>
          <p:cNvSpPr txBox="1"/>
          <p:nvPr/>
        </p:nvSpPr>
        <p:spPr>
          <a:xfrm>
            <a:off x="4579150" y="5292550"/>
            <a:ext cx="260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df</a:t>
            </a:r>
            <a:r>
              <a:rPr lang="en-US" dirty="0" smtClean="0"/>
              <a:t>/f)/g = 1.5 × 10−10 /g</a:t>
            </a:r>
          </a:p>
        </p:txBody>
      </p:sp>
    </p:spTree>
    <p:extLst>
      <p:ext uri="{BB962C8B-B14F-4D97-AF65-F5344CB8AC3E}">
        <p14:creationId xmlns:p14="http://schemas.microsoft.com/office/powerpoint/2010/main" val="16692371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114</TotalTime>
  <Words>454</Words>
  <Application>Microsoft Macintosh PowerPoint</Application>
  <PresentationFormat>On-screen Show (4:3)</PresentationFormat>
  <Paragraphs>55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Perspective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Koji Arai</dc:creator>
  <cp:lastModifiedBy>Koji Arai</cp:lastModifiedBy>
  <cp:revision>9</cp:revision>
  <dcterms:created xsi:type="dcterms:W3CDTF">2011-10-21T19:14:07Z</dcterms:created>
  <dcterms:modified xsi:type="dcterms:W3CDTF">2011-10-21T21:08:27Z</dcterms:modified>
</cp:coreProperties>
</file>